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7"/>
  </p:notesMasterIdLst>
  <p:sldIdLst>
    <p:sldId id="257" r:id="rId2"/>
    <p:sldId id="323" r:id="rId3"/>
    <p:sldId id="324" r:id="rId4"/>
    <p:sldId id="325" r:id="rId5"/>
    <p:sldId id="326" r:id="rId6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9F1"/>
    <a:srgbClr val="E06287"/>
    <a:srgbClr val="664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707"/>
  </p:normalViewPr>
  <p:slideViewPr>
    <p:cSldViewPr snapToGrid="0" snapToObjects="1">
      <p:cViewPr varScale="1">
        <p:scale>
          <a:sx n="122" d="100"/>
          <a:sy n="122" d="100"/>
        </p:scale>
        <p:origin x="146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7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 Imports Cases Sold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Sheet1!$A$23</c:f>
              <c:strCache>
                <c:ptCount val="1"/>
                <c:pt idx="0">
                  <c:v>Romano Imports Cases Sold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Sheet1!$B$21:$E$22</c:f>
              <c:strCache>
                <c:ptCount val="4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 Proj.</c:v>
                </c:pt>
              </c:strCache>
            </c:strRef>
          </c:cat>
          <c:val>
            <c:numRef>
              <c:f>Sheet1!$B$23:$E$23</c:f>
              <c:numCache>
                <c:formatCode>_(* #,##0_);_(* \(#,##0\);_(* "-"??_);_(@_)</c:formatCode>
                <c:ptCount val="4"/>
                <c:pt idx="0">
                  <c:v>277</c:v>
                </c:pt>
                <c:pt idx="1">
                  <c:v>3979</c:v>
                </c:pt>
                <c:pt idx="2">
                  <c:v>9050</c:v>
                </c:pt>
                <c:pt idx="3">
                  <c:v>12500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D0-1142-BC80-96D770AF75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7670143"/>
        <c:axId val="737802399"/>
      </c:barChart>
      <c:catAx>
        <c:axId val="737670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802399"/>
        <c:crosses val="autoZero"/>
        <c:auto val="1"/>
        <c:lblAlgn val="ctr"/>
        <c:lblOffset val="100"/>
        <c:noMultiLvlLbl val="0"/>
      </c:catAx>
      <c:valAx>
        <c:axId val="737802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6701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FA0B220-5BBE-804F-B9CB-BA4D8DC83200}" type="datetimeFigureOut">
              <a:rPr lang="en-US" smtClean="0"/>
              <a:t>8/28/23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63C0E086-524A-084B-912A-925AB024E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09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9B7E-F576-D14B-B316-3F9DF483AA80}" type="datetime1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68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AE011-2B3D-C94C-8A7B-A816298513BE}" type="datetime1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EC31-3E3B-344B-9CB3-F5B17FF93C66}" type="datetime1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6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06FC0-BFF8-BE46-B3A0-ACBDBE286F83}" type="datetime1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5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7A2EB-4CF7-6146-8739-10978C5C360C}" type="datetime1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9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C8DA-9AE7-3F41-90CD-FEFE0317C63E}" type="datetime1">
              <a:rPr lang="en-US" smtClean="0"/>
              <a:t>8/28/23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9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F97B3-9307-5943-91B7-48B3580D3FDF}" type="datetime1">
              <a:rPr lang="en-US" smtClean="0"/>
              <a:t>8/28/23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0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F2359-A7F5-584C-A1A7-8F131E768128}" type="datetime1">
              <a:rPr lang="en-US" smtClean="0"/>
              <a:t>8/28/23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2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786F5-CDB5-634C-8E9E-163D8BD74B18}" type="datetime1">
              <a:rPr lang="en-US" smtClean="0"/>
              <a:t>8/28/23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2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C791-FB3E-5245-A189-58BD2469779C}" type="datetime1">
              <a:rPr lang="en-US" smtClean="0"/>
              <a:t>8/28/23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8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D12D-EC0C-734C-92A0-A81617771720}" type="datetime1">
              <a:rPr lang="en-US" smtClean="0"/>
              <a:t>8/28/23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33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6B91A-1FF8-E64C-B916-65B12D0F54A8}" type="datetime1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F4AC1-2FD1-ED4A-A94E-57E313E60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5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hand holding a glass of red wine&#10;&#10;Description automatically generated">
            <a:extLst>
              <a:ext uri="{FF2B5EF4-FFF2-40B4-BE49-F238E27FC236}">
                <a16:creationId xmlns:a16="http://schemas.microsoft.com/office/drawing/2014/main" id="{DA8D98E8-213D-A540-8E5E-32EE3B3D4D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06" r="-1" b="-1"/>
          <a:stretch/>
        </p:blipFill>
        <p:spPr>
          <a:xfrm>
            <a:off x="-676169" y="1"/>
            <a:ext cx="5461812" cy="6857999"/>
          </a:xfrm>
          <a:custGeom>
            <a:avLst/>
            <a:gdLst/>
            <a:ahLst/>
            <a:cxnLst/>
            <a:rect l="l" t="t" r="r" b="b"/>
            <a:pathLst>
              <a:path w="7503111" h="6858000">
                <a:moveTo>
                  <a:pt x="0" y="0"/>
                </a:moveTo>
                <a:lnTo>
                  <a:pt x="677334" y="0"/>
                </a:lnTo>
                <a:lnTo>
                  <a:pt x="1168036" y="0"/>
                </a:lnTo>
                <a:lnTo>
                  <a:pt x="1205499" y="0"/>
                </a:lnTo>
                <a:lnTo>
                  <a:pt x="1647632" y="0"/>
                </a:lnTo>
                <a:lnTo>
                  <a:pt x="7215401" y="0"/>
                </a:lnTo>
                <a:lnTo>
                  <a:pt x="4041567" y="6852993"/>
                </a:lnTo>
                <a:lnTo>
                  <a:pt x="7503111" y="6852993"/>
                </a:lnTo>
                <a:lnTo>
                  <a:pt x="7503111" y="6852994"/>
                </a:lnTo>
                <a:lnTo>
                  <a:pt x="1647632" y="6852994"/>
                </a:lnTo>
                <a:lnTo>
                  <a:pt x="1647632" y="6858000"/>
                </a:lnTo>
                <a:lnTo>
                  <a:pt x="0" y="6858000"/>
                </a:lnTo>
                <a:close/>
              </a:path>
            </a:pathLst>
          </a:custGeom>
        </p:spPr>
      </p:pic>
      <p:pic>
        <p:nvPicPr>
          <p:cNvPr id="7" name="Picture 6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982B4492-E333-DA45-B1FD-C139C1A07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3758" y="2778892"/>
            <a:ext cx="3586804" cy="13002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5C72D0D-12BC-394B-A683-EC89D6993ADF}"/>
              </a:ext>
            </a:extLst>
          </p:cNvPr>
          <p:cNvSpPr txBox="1"/>
          <p:nvPr/>
        </p:nvSpPr>
        <p:spPr>
          <a:xfrm>
            <a:off x="4636139" y="4263186"/>
            <a:ext cx="3102041" cy="275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91" i="1" dirty="0">
                <a:latin typeface="Avenir Next LT Pro" panose="020B0504020202020204" pitchFamily="34" charset="0"/>
                <a:ea typeface="UD Digi Kyokasho NP-B" panose="020B0400000000000000" pitchFamily="18" charset="-128"/>
              </a:rPr>
              <a:t>Traditions of the Past. Spirit of the Future.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50A357-5DAE-B541-98DF-DB9ACA417806}"/>
              </a:ext>
            </a:extLst>
          </p:cNvPr>
          <p:cNvSpPr txBox="1"/>
          <p:nvPr/>
        </p:nvSpPr>
        <p:spPr>
          <a:xfrm>
            <a:off x="4402457" y="4838024"/>
            <a:ext cx="38204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</a:rPr>
              <a:t>Business Review</a:t>
            </a:r>
          </a:p>
          <a:p>
            <a:pPr algn="ctr"/>
            <a:r>
              <a:rPr lang="en-US" sz="2400" b="1" i="1" dirty="0" err="1"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</a:rPr>
              <a:t>Mezzacorona</a:t>
            </a:r>
            <a:r>
              <a:rPr lang="en-US" sz="2400" b="1" i="1" dirty="0"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</a:rPr>
              <a:t> 8/29/23</a:t>
            </a:r>
          </a:p>
        </p:txBody>
      </p:sp>
    </p:spTree>
    <p:extLst>
      <p:ext uri="{BB962C8B-B14F-4D97-AF65-F5344CB8AC3E}">
        <p14:creationId xmlns:p14="http://schemas.microsoft.com/office/powerpoint/2010/main" val="414553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A6C5F09E-D0D4-7640-8AD8-A219F17B6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23354"/>
            <a:ext cx="9144000" cy="307148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AE6C5-C2E4-4542-9861-3B548FC5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39" y="1166652"/>
            <a:ext cx="8597461" cy="169216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sz="17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 continues with Romano Import in spite of challenges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 / Supply Chain delays slowed adoption</a:t>
            </a:r>
          </a:p>
          <a:p>
            <a:pPr lvl="1">
              <a:lnSpc>
                <a:spcPct val="120000"/>
              </a:lnSpc>
            </a:pPr>
            <a:r>
              <a:rPr lang="en-US" sz="23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California roll out delayed by 1+ years</a:t>
            </a:r>
          </a:p>
          <a:p>
            <a:pPr marL="0" indent="0">
              <a:buNone/>
            </a:pPr>
            <a:br>
              <a:rPr lang="en-US" sz="17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7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rgbClr val="222222"/>
              </a:solidFill>
              <a:latin typeface="Avenir Book" panose="02000503020000020003" pitchFamily="2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5D84DB-3F81-8F43-9CCE-DAE64628A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941" y="130695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u="sng" dirty="0">
                <a:latin typeface="Baskerville" panose="02020502070401020303" pitchFamily="18" charset="0"/>
                <a:ea typeface="Baskerville" panose="02020502070401020303" pitchFamily="18" charset="0"/>
              </a:rPr>
              <a:t>Overview &amp; Update</a:t>
            </a:r>
          </a:p>
        </p:txBody>
      </p:sp>
      <p:pic>
        <p:nvPicPr>
          <p:cNvPr id="20" name="Picture 19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E997B760-1864-3B44-99DE-20DA80A47F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88" y="6412971"/>
            <a:ext cx="670107" cy="242914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011D3F5-084C-6411-B2B6-687A7955EF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7805045"/>
              </p:ext>
            </p:extLst>
          </p:nvPr>
        </p:nvGraphicFramePr>
        <p:xfrm>
          <a:off x="1810407" y="2930237"/>
          <a:ext cx="4776951" cy="2870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A70715-FBA0-53C2-CBCE-FAD138931A6A}"/>
              </a:ext>
            </a:extLst>
          </p:cNvPr>
          <p:cNvSpPr/>
          <p:nvPr/>
        </p:nvSpPr>
        <p:spPr>
          <a:xfrm>
            <a:off x="168166" y="202115"/>
            <a:ext cx="8061434" cy="6210857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1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A6C5F09E-D0D4-7640-8AD8-A219F17B6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23354"/>
            <a:ext cx="9144000" cy="307148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AE6C5-C2E4-4542-9861-3B548FC5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926" y="1130314"/>
            <a:ext cx="8713074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7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Growth strategy is two pronged – both push and pull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 relationships with distributors &amp; their reps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Directly survey market and create demand in strategic retail &amp; on-premise accounts</a:t>
            </a:r>
          </a:p>
          <a:p>
            <a:pPr marL="457200" lvl="1" indent="0">
              <a:buNone/>
            </a:pPr>
            <a:endParaRPr lang="en-US" sz="13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 to build presence in key states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Illinois</a:t>
            </a:r>
            <a:endParaRPr lang="en-US" sz="12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California</a:t>
            </a:r>
          </a:p>
          <a:p>
            <a:pPr lvl="2"/>
            <a:r>
              <a:rPr lang="en-US" sz="1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‘Real’ launch in Q1 ‘23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Texas</a:t>
            </a:r>
          </a:p>
          <a:p>
            <a:pPr lvl="2"/>
            <a:r>
              <a:rPr lang="en-US" sz="1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Greenlight purchased United &amp; continue to buy in TX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Florida</a:t>
            </a:r>
          </a:p>
          <a:p>
            <a:pPr lvl="2"/>
            <a:r>
              <a:rPr lang="en-US" sz="1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Greenlight new to market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</a:p>
          <a:p>
            <a:pPr marL="457200" lvl="1" indent="0">
              <a:buNone/>
            </a:pPr>
            <a:endParaRPr lang="en-US" sz="16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Replaced distributor in MI &amp; in seeking new distributor partner in CO</a:t>
            </a:r>
          </a:p>
          <a:p>
            <a:endParaRPr lang="en-US" sz="17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5D84DB-3F81-8F43-9CCE-DAE64628A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8664" y="0"/>
            <a:ext cx="6192564" cy="1306878"/>
          </a:xfrm>
        </p:spPr>
        <p:txBody>
          <a:bodyPr>
            <a:normAutofit/>
          </a:bodyPr>
          <a:lstStyle/>
          <a:p>
            <a:r>
              <a:rPr lang="en-US" sz="4000" u="sng" dirty="0">
                <a:latin typeface="Baskerville" panose="02020502070401020303" pitchFamily="18" charset="0"/>
                <a:ea typeface="Baskerville" panose="02020502070401020303" pitchFamily="18" charset="0"/>
              </a:rPr>
              <a:t>Overview &amp; Update</a:t>
            </a:r>
          </a:p>
        </p:txBody>
      </p:sp>
      <p:pic>
        <p:nvPicPr>
          <p:cNvPr id="20" name="Picture 19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E997B760-1864-3B44-99DE-20DA80A47F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88" y="6412971"/>
            <a:ext cx="670107" cy="242914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CF49A9C-9389-1DFB-08F6-7E6483138FE3}"/>
              </a:ext>
            </a:extLst>
          </p:cNvPr>
          <p:cNvSpPr/>
          <p:nvPr/>
        </p:nvSpPr>
        <p:spPr>
          <a:xfrm>
            <a:off x="336331" y="202115"/>
            <a:ext cx="8009472" cy="6210857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3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A6C5F09E-D0D4-7640-8AD8-A219F17B6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23354"/>
            <a:ext cx="9144000" cy="307148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AE6C5-C2E4-4542-9861-3B548FC5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423" y="1093076"/>
            <a:ext cx="7832177" cy="53198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3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 with new distributor in AZ</a:t>
            </a:r>
          </a:p>
          <a:p>
            <a:endParaRPr lang="en-US" sz="17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Solidifying strategic relationship with Greenlight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 as they grow – Greenlight targeting Colorado, Louisiana &amp; Atlantic corridor</a:t>
            </a:r>
          </a:p>
          <a:p>
            <a:pPr marL="457200" lvl="1" indent="0">
              <a:buNone/>
            </a:pPr>
            <a:endParaRPr lang="en-US" sz="13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Pursing Opportunity with Illinois Casinos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Woman Owned Business a significant advantage</a:t>
            </a:r>
          </a:p>
          <a:p>
            <a:pPr marL="457200" lvl="1" indent="0">
              <a:buNone/>
            </a:pPr>
            <a:endParaRPr lang="en-US" sz="13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Pursuing Cruise Ship / Airline / Duty Free business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substantial meetings with Michael J. Devine Associates (MJDA) – David in LA office &amp; John in Florida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Represents significant opportunity for business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Woman owned business (Rosalie) actively seek out other woman owned businesses and values TRB as leader of Romano Import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 for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Trovati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could be as much as 1,500 cases/year depending on the contract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MJDA seeking assurances that we can meet potential demand</a:t>
            </a:r>
          </a:p>
          <a:p>
            <a:pPr marL="0" indent="0">
              <a:buNone/>
            </a:pPr>
            <a:endParaRPr lang="en-US" sz="17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7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rgbClr val="222222"/>
              </a:solidFill>
              <a:latin typeface="Avenir Book" panose="02000503020000020003" pitchFamily="2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5D84DB-3F81-8F43-9CCE-DAE64628A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656" y="30943"/>
            <a:ext cx="7495847" cy="1233306"/>
          </a:xfrm>
        </p:spPr>
        <p:txBody>
          <a:bodyPr/>
          <a:lstStyle/>
          <a:p>
            <a:r>
              <a:rPr lang="en-US" sz="4000" u="sng" dirty="0">
                <a:latin typeface="Baskerville" panose="02020502070401020303" pitchFamily="18" charset="0"/>
                <a:ea typeface="Baskerville" panose="02020502070401020303" pitchFamily="18" charset="0"/>
              </a:rPr>
              <a:t>Initiatives &amp; Opportunities</a:t>
            </a:r>
            <a:endParaRPr lang="en-US" u="sng" dirty="0"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  <p:pic>
        <p:nvPicPr>
          <p:cNvPr id="20" name="Picture 19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E997B760-1864-3B44-99DE-20DA80A47F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88" y="6412971"/>
            <a:ext cx="670107" cy="242914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EEA65F2-DC1C-465A-D667-B79839325708}"/>
              </a:ext>
            </a:extLst>
          </p:cNvPr>
          <p:cNvSpPr/>
          <p:nvPr/>
        </p:nvSpPr>
        <p:spPr>
          <a:xfrm>
            <a:off x="168166" y="202115"/>
            <a:ext cx="8061434" cy="6210857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2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A6C5F09E-D0D4-7640-8AD8-A219F17B6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23354"/>
            <a:ext cx="9144000" cy="307148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AE6C5-C2E4-4542-9861-3B548FC5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319" y="1004213"/>
            <a:ext cx="8229600" cy="53198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3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 out current markets through direct support </a:t>
            </a:r>
          </a:p>
          <a:p>
            <a:pPr marL="0" indent="0">
              <a:buNone/>
            </a:pPr>
            <a:endParaRPr lang="en-US" sz="1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Extend Product Line =&gt; would like to add Pinot Grigio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 demand &amp; enquires</a:t>
            </a:r>
          </a:p>
          <a:p>
            <a:pPr marL="0" indent="0">
              <a:buNone/>
            </a:pPr>
            <a:endParaRPr lang="en-US" sz="18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Strengthen strategic relationships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RBEV in Illinois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Regal Distribution in California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 Lakes Distribution in Michigan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Greenlight in Texas, Florida &amp; others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Beer distributors looking to expand =&gt; Indiana Beverage is pilot program</a:t>
            </a:r>
          </a:p>
          <a:p>
            <a:pPr lvl="1"/>
            <a:endParaRPr lang="en-US" sz="14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 &amp; Build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brokers 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Romano Import Reps</a:t>
            </a:r>
          </a:p>
          <a:p>
            <a:pPr lvl="1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 3</a:t>
            </a:r>
            <a:r>
              <a:rPr lang="en-US" sz="1600" baseline="30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party strategic investor</a:t>
            </a:r>
            <a:endParaRPr lang="en-US" sz="17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7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rgbClr val="222222"/>
              </a:solidFill>
              <a:latin typeface="Avenir Book" panose="02000503020000020003" pitchFamily="2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5D84DB-3F81-8F43-9CCE-DAE64628A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498" y="24390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u="sng" dirty="0">
                <a:latin typeface="Baskerville" panose="02020502070401020303" pitchFamily="18" charset="0"/>
                <a:ea typeface="Baskerville" panose="02020502070401020303" pitchFamily="18" charset="0"/>
              </a:rPr>
              <a:t>Plan &amp; Next Steps</a:t>
            </a:r>
          </a:p>
        </p:txBody>
      </p:sp>
      <p:pic>
        <p:nvPicPr>
          <p:cNvPr id="20" name="Picture 19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E997B760-1864-3B44-99DE-20DA80A47F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88" y="6412971"/>
            <a:ext cx="670107" cy="242914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53FB802-CAA1-968E-67B9-5047F227AB9C}"/>
              </a:ext>
            </a:extLst>
          </p:cNvPr>
          <p:cNvSpPr/>
          <p:nvPr/>
        </p:nvSpPr>
        <p:spPr>
          <a:xfrm>
            <a:off x="168166" y="202115"/>
            <a:ext cx="8061434" cy="6210857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03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94457</TotalTime>
  <Words>314</Words>
  <Application>Microsoft Macintosh PowerPoint</Application>
  <PresentationFormat>On-screen Show (4:3)</PresentationFormat>
  <Paragraphs>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Avenir Book</vt:lpstr>
      <vt:lpstr>Avenir Next LT Pro</vt:lpstr>
      <vt:lpstr>Baskerville</vt:lpstr>
      <vt:lpstr>Calibri</vt:lpstr>
      <vt:lpstr>Calibri Light</vt:lpstr>
      <vt:lpstr>Times New Roman</vt:lpstr>
      <vt:lpstr>Office Theme</vt:lpstr>
      <vt:lpstr>PowerPoint Presentation</vt:lpstr>
      <vt:lpstr>Overview &amp; Update</vt:lpstr>
      <vt:lpstr>Overview &amp; Update</vt:lpstr>
      <vt:lpstr>Initiatives &amp; Opportunities</vt:lpstr>
      <vt:lpstr>Plan &amp;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Tentler</dc:creator>
  <cp:lastModifiedBy>Patrick Barry</cp:lastModifiedBy>
  <cp:revision>63</cp:revision>
  <cp:lastPrinted>2021-12-09T06:12:58Z</cp:lastPrinted>
  <dcterms:created xsi:type="dcterms:W3CDTF">2021-01-13T15:41:00Z</dcterms:created>
  <dcterms:modified xsi:type="dcterms:W3CDTF">2023-08-30T06:44:37Z</dcterms:modified>
</cp:coreProperties>
</file>